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20"/>
  </p:handoutMasterIdLst>
  <p:sldIdLst>
    <p:sldId id="256" r:id="rId5"/>
    <p:sldId id="257" r:id="rId6"/>
    <p:sldId id="259" r:id="rId7"/>
    <p:sldId id="260" r:id="rId8"/>
    <p:sldId id="261" r:id="rId9"/>
    <p:sldId id="262" r:id="rId10"/>
    <p:sldId id="258" r:id="rId11"/>
    <p:sldId id="263" r:id="rId12"/>
    <p:sldId id="264" r:id="rId13"/>
    <p:sldId id="265" r:id="rId14"/>
    <p:sldId id="266" r:id="rId15"/>
    <p:sldId id="267" r:id="rId16"/>
    <p:sldId id="269" r:id="rId17"/>
    <p:sldId id="268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04B41-96D1-41EE-9F9E-F2138C604A1A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747D2-1FC2-4681-89EE-A1CCF2B29D10}" type="slidenum">
              <a:rPr lang="en-AU" smtClean="0"/>
              <a:pPr/>
              <a:t>‹nr.›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522902-A1C7-4512-94D9-882D767A6322}" type="datetimeFigureOut">
              <a:rPr lang="en-AU" smtClean="0"/>
              <a:pPr/>
              <a:t>26/08/2019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99D3D9-FA21-42E2-A4D4-8E3568B36AF6}" type="slidenum">
              <a:rPr lang="en-AU" smtClean="0"/>
              <a:pPr/>
              <a:t>‹nr.›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AS/NZS 4020 – Testing of Products for use in contact with Drinking Water.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A focus on Water-Heating systems (Appendix K AS/NZS 4020:2005).</a:t>
            </a:r>
          </a:p>
          <a:p>
            <a:r>
              <a:rPr lang="en-AU" dirty="0"/>
              <a:t>Presented by Peter Christopoulos of the Australian Water Quality Centre (AWQC).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627062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What do I need to organise a  test?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3 Complete Units are required.</a:t>
            </a:r>
          </a:p>
          <a:p>
            <a:r>
              <a:rPr lang="en-AU" dirty="0"/>
              <a:t>Units need to comply to Australian Standard for performance – pressure, electrical, gas.</a:t>
            </a:r>
          </a:p>
          <a:p>
            <a:r>
              <a:rPr lang="en-AU" dirty="0"/>
              <a:t>Units to be accompanied with correct fitting sizes for connection to Standard Australian Copper diameters.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Units to also have installation instructions provided.</a:t>
            </a:r>
          </a:p>
          <a:p>
            <a:r>
              <a:rPr lang="en-AU" dirty="0"/>
              <a:t>Reminder – All gas units to be set for Natural Gas only.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Solar Systems to AS/NZS 4020.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Due to irregularities in weather, Solar HWS can be connected onto our test manifolds to ensure constant, uniform heat supply.</a:t>
            </a:r>
          </a:p>
          <a:p>
            <a:r>
              <a:rPr lang="en-AU" dirty="0"/>
              <a:t>All units are plumbed and run with water that meets the Australian Drinking Water Guidelines (ADWG). </a:t>
            </a:r>
          </a:p>
        </p:txBody>
      </p:sp>
      <p:pic>
        <p:nvPicPr>
          <p:cNvPr id="5" name="Content Placeholder 4" descr="SHW_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29576"/>
            <a:ext cx="4038600" cy="3016485"/>
          </a:xfr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do I need to know?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Duration is approximately 6 – 8 weeks for Appendix K HWS and 12-14 weeks for full composite.</a:t>
            </a:r>
          </a:p>
          <a:p>
            <a:r>
              <a:rPr lang="en-AU" dirty="0"/>
              <a:t>At conclusion, a final Test Report is issued.</a:t>
            </a:r>
          </a:p>
          <a:p>
            <a:r>
              <a:rPr lang="en-AU" dirty="0"/>
              <a:t>Provide copy of Test Report to your Certification Body for Watermark. </a:t>
            </a:r>
          </a:p>
          <a:p>
            <a:endParaRPr lang="en-AU" dirty="0"/>
          </a:p>
        </p:txBody>
      </p:sp>
      <p:pic>
        <p:nvPicPr>
          <p:cNvPr id="5" name="Picture 10" descr="M:\UNIT MANAGEMENT\IMAGES\LAB PROFESSIONAL PHOTOS\SAW_AWQC_480_0905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988840"/>
            <a:ext cx="2555099" cy="3839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might there be issues?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/>
              <a:t>Composite Products – Such as </a:t>
            </a:r>
            <a:r>
              <a:rPr lang="en-AU" dirty="0" err="1"/>
              <a:t>Tapware</a:t>
            </a:r>
            <a:r>
              <a:rPr lang="en-AU" dirty="0"/>
              <a:t>/Pipes.</a:t>
            </a:r>
          </a:p>
          <a:p>
            <a:pPr>
              <a:buFont typeface="Wingdings" pitchFamily="2" charset="2"/>
              <a:buChar char="Ø"/>
            </a:pPr>
            <a:r>
              <a:rPr lang="en-AU" dirty="0"/>
              <a:t> Taste Assessment. </a:t>
            </a:r>
          </a:p>
          <a:p>
            <a:pPr>
              <a:buFont typeface="Wingdings" pitchFamily="2" charset="2"/>
              <a:buChar char="Ø"/>
            </a:pPr>
            <a:r>
              <a:rPr lang="en-AU" dirty="0"/>
              <a:t> </a:t>
            </a:r>
            <a:r>
              <a:rPr lang="en-AU" dirty="0" err="1"/>
              <a:t>Cytotoxicity</a:t>
            </a:r>
            <a:r>
              <a:rPr lang="en-AU" dirty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AU" dirty="0"/>
              <a:t> Microbial Growth.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/>
              <a:t>Appendix K</a:t>
            </a:r>
          </a:p>
          <a:p>
            <a:pPr>
              <a:buFont typeface="Wingdings" pitchFamily="2" charset="2"/>
              <a:buChar char="Ø"/>
            </a:pPr>
            <a:r>
              <a:rPr lang="en-AU" dirty="0"/>
              <a:t>Appearance – Breakdown of enamels in tanks or corrosion in tanks and fittings.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Conclusion.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A number of other Standards reference AS/NZS 4020. Check with your Certification Body representative.</a:t>
            </a:r>
          </a:p>
          <a:p>
            <a:r>
              <a:rPr lang="en-AU" dirty="0"/>
              <a:t>Challenge for manufacturers is to produce commercially viable systems that do not leach harmful compounds into water. </a:t>
            </a:r>
          </a:p>
          <a:p>
            <a:endParaRPr lang="en-AU" dirty="0"/>
          </a:p>
        </p:txBody>
      </p:sp>
      <p:pic>
        <p:nvPicPr>
          <p:cNvPr id="5" name="Picture 9" descr="P000054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60848"/>
            <a:ext cx="4032448" cy="345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Contact us for further assistance.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Directly to the AS/NZS 4020 Lab on (08) 7424 1512.</a:t>
            </a:r>
          </a:p>
          <a:p>
            <a:r>
              <a:rPr lang="en-AU" dirty="0"/>
              <a:t>Email 	</a:t>
            </a:r>
            <a:r>
              <a:rPr lang="en-AU" dirty="0">
                <a:solidFill>
                  <a:schemeClr val="accent1"/>
                </a:solidFill>
              </a:rPr>
              <a:t>awqc@sawater.com.au</a:t>
            </a:r>
          </a:p>
          <a:p>
            <a:r>
              <a:rPr lang="en-AU" dirty="0"/>
              <a:t>Web	</a:t>
            </a:r>
            <a:r>
              <a:rPr lang="en-AU" dirty="0">
                <a:solidFill>
                  <a:schemeClr val="accent1"/>
                </a:solidFill>
              </a:rPr>
              <a:t>www.awqc.com.au</a:t>
            </a:r>
          </a:p>
          <a:p>
            <a:r>
              <a:rPr lang="en-AU" dirty="0"/>
              <a:t>Via </a:t>
            </a:r>
            <a:r>
              <a:rPr lang="en-AU" dirty="0" err="1"/>
              <a:t>Vipac</a:t>
            </a:r>
            <a:r>
              <a:rPr lang="en-AU" dirty="0"/>
              <a:t> Engineers and Scientists +613 9647 9700.</a:t>
            </a:r>
          </a:p>
          <a:p>
            <a:r>
              <a:rPr lang="en-AU" dirty="0"/>
              <a:t>Via your Certification Body Representative.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Who is the AWQC?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/>
              <a:t>Australian Water Quality Centre is a business unit of the South Australian Water Corporation.</a:t>
            </a:r>
          </a:p>
          <a:p>
            <a:r>
              <a:rPr lang="en-AU" dirty="0"/>
              <a:t>We provide comprehensive range of Water and Wastewater services, both Chemical and Biological testing.</a:t>
            </a:r>
          </a:p>
          <a:p>
            <a:r>
              <a:rPr lang="en-AU" dirty="0"/>
              <a:t>We are a fully NATA and ISO Accredited test facility for all tests conducted. </a:t>
            </a:r>
          </a:p>
          <a:p>
            <a:r>
              <a:rPr lang="en-AU" dirty="0"/>
              <a:t>We have an R&amp;D Section where Water Quality and Treatment Technology solutions provided to national and international clients.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16632"/>
            <a:ext cx="2376264" cy="189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does AS/NZS 4020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It assesses the suitability of products/materials in contact with drinking water. </a:t>
            </a:r>
          </a:p>
          <a:p>
            <a:r>
              <a:rPr lang="en-AU" dirty="0"/>
              <a:t>Developed from the British Standard BS6920 in 1991 and since evolved to capture conditions experienced in Australia.</a:t>
            </a:r>
          </a:p>
          <a:p>
            <a:r>
              <a:rPr lang="en-AU" dirty="0"/>
              <a:t>The AWQC has been responsible for developing new methods such as the MTT Assay for </a:t>
            </a:r>
            <a:r>
              <a:rPr lang="en-AU" dirty="0" err="1"/>
              <a:t>Cytotoxicity</a:t>
            </a:r>
            <a:r>
              <a:rPr lang="en-AU" dirty="0"/>
              <a:t>.</a:t>
            </a:r>
          </a:p>
          <a:p>
            <a:r>
              <a:rPr lang="en-AU" dirty="0"/>
              <a:t>We are testing to the fifth edition: 2005.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Overview of the requirements of AS/NZS 4020.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Standard ensures products do not leach compounds that can affect the health of the consumers or the aesthetics of the water:</a:t>
            </a:r>
          </a:p>
          <a:p>
            <a:pPr>
              <a:buNone/>
            </a:pPr>
            <a:endParaRPr lang="en-AU" dirty="0"/>
          </a:p>
          <a:p>
            <a:pPr lvl="1">
              <a:buFont typeface="Wingdings" pitchFamily="2" charset="2"/>
              <a:buChar char="ü"/>
            </a:pPr>
            <a:r>
              <a:rPr lang="en-AU" dirty="0"/>
              <a:t>The Taste or Appearance of Water.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Does not support the Growth of Microorganisms.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Do not release </a:t>
            </a:r>
            <a:r>
              <a:rPr lang="en-AU" dirty="0" err="1"/>
              <a:t>Cytotoxic</a:t>
            </a:r>
            <a:r>
              <a:rPr lang="en-AU" dirty="0"/>
              <a:t> or Mutagenic Compounds and Metals.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4168" y="5085184"/>
            <a:ext cx="2641476" cy="157234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4369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AS/NZS 4020 Looks at the following: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AU" sz="2000" dirty="0"/>
              <a:t>Category of Product.</a:t>
            </a:r>
          </a:p>
          <a:p>
            <a:pPr>
              <a:buFont typeface="Courier New" pitchFamily="49" charset="0"/>
              <a:buChar char="o"/>
            </a:pPr>
            <a:r>
              <a:rPr lang="en-AU" sz="2000" i="1" dirty="0"/>
              <a:t>Composite</a:t>
            </a:r>
            <a:r>
              <a:rPr lang="en-AU" sz="2000" dirty="0"/>
              <a:t> – Non-Metallic products or products with a combination of metallic and non-metallic components (</a:t>
            </a:r>
            <a:r>
              <a:rPr lang="en-AU" sz="2000" dirty="0" err="1"/>
              <a:t>eg</a:t>
            </a:r>
            <a:r>
              <a:rPr lang="en-AU" sz="2000" dirty="0"/>
              <a:t> </a:t>
            </a:r>
            <a:r>
              <a:rPr lang="en-AU" sz="2000" dirty="0" err="1"/>
              <a:t>Tapware</a:t>
            </a:r>
            <a:r>
              <a:rPr lang="en-AU" sz="2000" dirty="0"/>
              <a:t> , Ball Valves).</a:t>
            </a:r>
          </a:p>
          <a:p>
            <a:pPr>
              <a:buFont typeface="Courier New" pitchFamily="49" charset="0"/>
              <a:buChar char="o"/>
            </a:pPr>
            <a:r>
              <a:rPr lang="en-AU" sz="2000" i="1" dirty="0"/>
              <a:t>Wholly Metallic </a:t>
            </a:r>
            <a:r>
              <a:rPr lang="en-AU" sz="2000" dirty="0"/>
              <a:t>– Metallic Pipes and Fittings. (</a:t>
            </a:r>
            <a:r>
              <a:rPr lang="en-AU" sz="2000" dirty="0" err="1"/>
              <a:t>eg</a:t>
            </a:r>
            <a:r>
              <a:rPr lang="en-AU" sz="2000" dirty="0"/>
              <a:t> Copper and Stainless Steel Pipes). </a:t>
            </a:r>
          </a:p>
          <a:p>
            <a:pPr>
              <a:buFont typeface="Courier New" pitchFamily="49" charset="0"/>
              <a:buChar char="o"/>
            </a:pPr>
            <a:r>
              <a:rPr lang="en-AU" sz="2000" b="1" i="1" dirty="0"/>
              <a:t>Appendix K </a:t>
            </a:r>
            <a:r>
              <a:rPr lang="en-AU" sz="2000" b="1" dirty="0"/>
              <a:t>– Water-Heating Systems (Solar, Gas, Heat Pump combinations).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4"/>
            <a:ext cx="4172272" cy="4461243"/>
          </a:xfrm>
        </p:spPr>
        <p:txBody>
          <a:bodyPr>
            <a:normAutofit fontScale="62500" lnSpcReduction="20000"/>
          </a:bodyPr>
          <a:lstStyle/>
          <a:p>
            <a:r>
              <a:rPr lang="en-AU" dirty="0"/>
              <a:t>Example of Products Tested: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Epoxy Coatings.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Water Valves – Ball Valves.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Lubricants.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Domestic </a:t>
            </a:r>
            <a:r>
              <a:rPr lang="en-AU" dirty="0" err="1"/>
              <a:t>Tapware</a:t>
            </a:r>
            <a:r>
              <a:rPr lang="en-AU" dirty="0"/>
              <a:t> 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Hot Water Systems.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O-Rings/Gaskets - Sealing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Pipes . </a:t>
            </a:r>
          </a:p>
          <a:p>
            <a:pPr lvl="1">
              <a:buFont typeface="Wingdings" pitchFamily="2" charset="2"/>
              <a:buChar char="ü"/>
            </a:pPr>
            <a:r>
              <a:rPr lang="en-AU" dirty="0"/>
              <a:t>Water Tank Material – </a:t>
            </a:r>
            <a:r>
              <a:rPr lang="en-AU" dirty="0" err="1"/>
              <a:t>Cementitious</a:t>
            </a:r>
            <a:r>
              <a:rPr lang="en-AU" dirty="0"/>
              <a:t>/Polyethylene.</a:t>
            </a:r>
          </a:p>
          <a:p>
            <a:pPr>
              <a:buNone/>
            </a:pPr>
            <a:endParaRPr lang="en-AU" dirty="0"/>
          </a:p>
          <a:p>
            <a:r>
              <a:rPr lang="en-AU" dirty="0"/>
              <a:t>Products not covered by AS/NZS 4020:</a:t>
            </a:r>
          </a:p>
          <a:p>
            <a:pPr lvl="1">
              <a:buFont typeface="Wingdings" pitchFamily="2" charset="2"/>
              <a:buChar char="v"/>
            </a:pPr>
            <a:r>
              <a:rPr lang="en-AU" dirty="0"/>
              <a:t>Lime.</a:t>
            </a:r>
          </a:p>
          <a:p>
            <a:pPr lvl="1">
              <a:buFont typeface="Wingdings" pitchFamily="2" charset="2"/>
              <a:buChar char="v"/>
            </a:pPr>
            <a:r>
              <a:rPr lang="en-AU" dirty="0"/>
              <a:t>Coagulants.</a:t>
            </a:r>
          </a:p>
          <a:p>
            <a:pPr lvl="1">
              <a:buFont typeface="Wingdings" pitchFamily="2" charset="2"/>
              <a:buChar char="v"/>
            </a:pPr>
            <a:r>
              <a:rPr lang="en-AU" dirty="0"/>
              <a:t>Activated Carbon.</a:t>
            </a:r>
          </a:p>
          <a:p>
            <a:pPr lvl="1">
              <a:buFont typeface="Wingdings" pitchFamily="2" charset="2"/>
              <a:buChar char="v"/>
            </a:pPr>
            <a:r>
              <a:rPr lang="en-AU" dirty="0"/>
              <a:t>Ion-Exchange Resins.</a:t>
            </a:r>
          </a:p>
          <a:p>
            <a:pPr lvl="1">
              <a:buFont typeface="Wingdings" pitchFamily="2" charset="2"/>
              <a:buChar char="v"/>
            </a:pPr>
            <a:r>
              <a:rPr lang="en-AU" dirty="0"/>
              <a:t>Coffee/Tea  Electric Kettles.</a:t>
            </a:r>
          </a:p>
          <a:p>
            <a:pPr lvl="1">
              <a:buFont typeface="Wingdings" pitchFamily="2" charset="2"/>
              <a:buChar char="v"/>
            </a:pPr>
            <a:r>
              <a:rPr lang="en-AU" dirty="0"/>
              <a:t>Drinking Water Bottles. </a:t>
            </a:r>
          </a:p>
          <a:p>
            <a:pPr lvl="1">
              <a:buNone/>
            </a:pPr>
            <a:endParaRPr lang="en-AU" dirty="0"/>
          </a:p>
          <a:p>
            <a:pPr lvl="1">
              <a:buFont typeface="Wingdings" pitchFamily="2" charset="2"/>
              <a:buChar char="ü"/>
            </a:pPr>
            <a:endParaRPr lang="en-A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4369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Comparing the requirements of AS/NZS 4020.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Composite Testing	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AU" dirty="0"/>
              <a:t>Appendix K – HWS Testing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AU" dirty="0"/>
              <a:t>Taste Assessment.</a:t>
            </a:r>
          </a:p>
          <a:p>
            <a:r>
              <a:rPr lang="en-AU" dirty="0"/>
              <a:t>Appearance (Colour/Turbidity).</a:t>
            </a:r>
          </a:p>
          <a:p>
            <a:r>
              <a:rPr lang="en-AU" dirty="0"/>
              <a:t>Microbial Growth.</a:t>
            </a:r>
          </a:p>
          <a:p>
            <a:r>
              <a:rPr lang="en-AU" dirty="0" err="1"/>
              <a:t>Cytotoxicity</a:t>
            </a:r>
            <a:r>
              <a:rPr lang="en-AU" dirty="0"/>
              <a:t> Activity.</a:t>
            </a:r>
          </a:p>
          <a:p>
            <a:r>
              <a:rPr lang="en-AU" dirty="0"/>
              <a:t>Mutagenic Activity.</a:t>
            </a:r>
          </a:p>
          <a:p>
            <a:r>
              <a:rPr lang="en-AU" dirty="0"/>
              <a:t>Extraction of Metals.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AU" dirty="0"/>
              <a:t>Appearance (Colour/Turbidity).</a:t>
            </a:r>
          </a:p>
          <a:p>
            <a:r>
              <a:rPr lang="en-AU" dirty="0" err="1"/>
              <a:t>Cytotoxic</a:t>
            </a:r>
            <a:r>
              <a:rPr lang="en-AU" dirty="0"/>
              <a:t> Activity.</a:t>
            </a:r>
          </a:p>
          <a:p>
            <a:r>
              <a:rPr lang="en-AU" dirty="0"/>
              <a:t>Mutagenic Activity.</a:t>
            </a:r>
          </a:p>
          <a:p>
            <a:r>
              <a:rPr lang="en-AU" dirty="0"/>
              <a:t>Extraction of Metals.</a:t>
            </a:r>
          </a:p>
          <a:p>
            <a:endParaRPr lang="en-AU" dirty="0"/>
          </a:p>
          <a:p>
            <a:r>
              <a:rPr lang="en-AU" dirty="0"/>
              <a:t>NB – Microbial Growth and Taste Assessment not required.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4369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AU" dirty="0"/>
            </a:br>
            <a:br>
              <a:rPr lang="en-AU" dirty="0"/>
            </a:br>
            <a:br>
              <a:rPr lang="en-AU" dirty="0"/>
            </a:br>
            <a:br>
              <a:rPr lang="en-AU" dirty="0"/>
            </a:br>
            <a:r>
              <a:rPr lang="en-AU" dirty="0"/>
              <a:t>Sample Extraction Procedure for use with Water-Heating Systems.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i="1" dirty="0"/>
              <a:t>Appearance of Water Extract </a:t>
            </a:r>
            <a:r>
              <a:rPr lang="en-AU" dirty="0"/>
              <a:t>– Investigation into whether products leach compounds that effect the visual aspect of water. Colour or Turbidity.</a:t>
            </a:r>
          </a:p>
          <a:p>
            <a:r>
              <a:rPr lang="en-AU" i="1" dirty="0" err="1"/>
              <a:t>Cytotoxic</a:t>
            </a:r>
            <a:r>
              <a:rPr lang="en-AU" i="1" dirty="0"/>
              <a:t> Activity of Water Extract </a:t>
            </a:r>
            <a:r>
              <a:rPr lang="en-AU" dirty="0"/>
              <a:t>– To ensure poisonous (toxic) compounds are not leached.</a:t>
            </a:r>
          </a:p>
          <a:p>
            <a:r>
              <a:rPr lang="en-AU" i="1" dirty="0"/>
              <a:t>Mutagenic Activity of Water Extract </a:t>
            </a:r>
            <a:r>
              <a:rPr lang="en-AU" dirty="0"/>
              <a:t>– No compounds are released that can cause genetic mutations.</a:t>
            </a:r>
          </a:p>
          <a:p>
            <a:r>
              <a:rPr lang="en-AU" i="1" dirty="0"/>
              <a:t>Extraction of Metals </a:t>
            </a:r>
            <a:r>
              <a:rPr lang="en-AU" dirty="0"/>
              <a:t>– Water analysed to ensure 12 metallic elements do not exceed the maximum allowable concentration as per the ADWG.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4369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How do we Test?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Hot Water Systems are installed in a designated test area at the AWQC.</a:t>
            </a:r>
          </a:p>
          <a:p>
            <a:r>
              <a:rPr lang="en-AU" dirty="0"/>
              <a:t>All installations are done in accordance to Australian Plumbing Standards. </a:t>
            </a:r>
          </a:p>
          <a:p>
            <a:r>
              <a:rPr lang="en-AU" dirty="0"/>
              <a:t>Installations at the AWQC are done by a fully licensed Plumber.</a:t>
            </a:r>
          </a:p>
          <a:p>
            <a:r>
              <a:rPr lang="en-AU" dirty="0"/>
              <a:t>Hot Water Systems are set up and run as per manufacturer’s instructions/directions.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How do we Test?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HWS are flushed and allowed to reach maximum operable temperature after installation.</a:t>
            </a:r>
          </a:p>
          <a:p>
            <a:r>
              <a:rPr lang="en-AU" dirty="0"/>
              <a:t>Water Sample Extracts are taken from each unit at the correct time interval and then flushed to simulate water flow when in use.</a:t>
            </a:r>
          </a:p>
          <a:p>
            <a:r>
              <a:rPr lang="en-AU" dirty="0"/>
              <a:t>Water Sample Extracts are then analysed in the laboratory for results.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631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duct and Object Testing" ma:contentTypeID="0x01010900C1B0FBFE0CDE11DD86745C0D56D8959300DA15F5B189379A49A06360242B2C933546003D618E44A4487547A3D9AFA3CFB50B94" ma:contentTypeVersion="0" ma:contentTypeDescription="" ma:contentTypeScope="" ma:versionID="bd68bc96b0b103f109d5818d2df90bde">
  <xsd:schema xmlns:xsd="http://www.w3.org/2001/XMLSchema" xmlns:p="http://schemas.microsoft.com/office/2006/metadata/properties" xmlns:ns2="db612986-8bec-4044-b689-513b0c42c278" targetNamespace="http://schemas.microsoft.com/office/2006/metadata/properties" ma:root="true" ma:fieldsID="d478e06670554b28a871f468b617ecdb" ns2:_="">
    <xsd:import namespace="db612986-8bec-4044-b689-513b0c42c278"/>
    <xsd:element name="properties">
      <xsd:complexType>
        <xsd:sequence>
          <xsd:element name="documentManagement">
            <xsd:complexType>
              <xsd:all>
                <xsd:element ref="ns2:Record_x0020_Type"/>
                <xsd:element ref="ns2:FunctionDescriptor" minOccurs="0"/>
                <xsd:element ref="ns2:ActivityDescriptor" minOccurs="0"/>
                <xsd:element ref="ns2:Security_x0020_Classification" minOccurs="0"/>
                <xsd:element ref="ns2:Security_x0020_Caveat" minOccurs="0"/>
                <xsd:element ref="ns2:Record_x0020_ID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b612986-8bec-4044-b689-513b0c42c278" elementFormDefault="qualified">
    <xsd:import namespace="http://schemas.microsoft.com/office/2006/documentManagement/types"/>
    <xsd:element name="Record_x0020_Type" ma:index="8" ma:displayName="Record Type" ma:default="Document" ma:format="Dropdown" ma:internalName="Record_x0020_Type" ma:readOnly="false">
      <xsd:simpleType>
        <xsd:restriction base="dms:Choice">
          <xsd:enumeration value="Agenda"/>
          <xsd:enumeration value="Agreement"/>
          <xsd:enumeration value="Application"/>
          <xsd:enumeration value="Bank Guarantee"/>
          <xsd:enumeration value="Board Paper"/>
          <xsd:enumeration value="Briefing"/>
          <xsd:enumeration value="Certificate"/>
          <xsd:enumeration value="Change request/Enhancement"/>
          <xsd:enumeration value="Chart"/>
          <xsd:enumeration value="Checklist"/>
          <xsd:enumeration value="Claim"/>
          <xsd:enumeration value="Correspondence"/>
          <xsd:enumeration value="Dataset"/>
          <xsd:enumeration value="Document"/>
          <xsd:enumeration value="Drawing"/>
          <xsd:enumeration value="Enquiry"/>
          <xsd:enumeration value="Expenditure Authorisation"/>
          <xsd:enumeration value="Expression of Interest (EoI)"/>
          <xsd:enumeration value="Faxcover"/>
          <xsd:enumeration value="File Note"/>
          <xsd:enumeration value="Form"/>
          <xsd:enumeration value="Guideline"/>
          <xsd:enumeration value="Image"/>
          <xsd:enumeration value="Inquiry"/>
          <xsd:enumeration value="Instruction"/>
          <xsd:enumeration value="Invitation"/>
          <xsd:enumeration value="Invoice"/>
          <xsd:enumeration value="Item Review"/>
          <xsd:enumeration value="Lease"/>
          <xsd:enumeration value="Legal Advice"/>
          <xsd:enumeration value="Letter"/>
          <xsd:enumeration value="Licence / Permit"/>
          <xsd:enumeration value="Log"/>
          <xsd:enumeration value="Manual"/>
          <xsd:enumeration value="Map"/>
          <xsd:enumeration value="Media Article"/>
          <xsd:enumeration value="Media Release"/>
          <xsd:enumeration value="Memo"/>
          <xsd:enumeration value="Ministerial"/>
          <xsd:enumeration value="Minute"/>
          <xsd:enumeration value="Minutes"/>
          <xsd:enumeration value="Model"/>
          <xsd:enumeration value="Newsletter"/>
          <xsd:enumeration value="Organisation Chart"/>
          <xsd:enumeration value="Photo"/>
          <xsd:enumeration value="Plan"/>
          <xsd:enumeration value="Policy"/>
          <xsd:enumeration value="Position Description"/>
          <xsd:enumeration value="Presentation"/>
          <xsd:enumeration value="Procedure"/>
          <xsd:enumeration value="Publication"/>
          <xsd:enumeration value="Purchase Order"/>
          <xsd:enumeration value="Quote"/>
          <xsd:enumeration value="Receipt"/>
          <xsd:enumeration value="Reference Material"/>
          <xsd:enumeration value="Register"/>
          <xsd:enumeration value="Registration of Interest"/>
          <xsd:enumeration value="Report"/>
          <xsd:enumeration value="Request"/>
          <xsd:enumeration value="Research"/>
          <xsd:enumeration value="Response"/>
          <xsd:enumeration value="Schedule"/>
          <xsd:enumeration value="Specification"/>
          <xsd:enumeration value="Spreadsheet"/>
          <xsd:enumeration value="Standard"/>
          <xsd:enumeration value="Submission"/>
          <xsd:enumeration value="Survey"/>
          <xsd:enumeration value="Work Practice"/>
          <xsd:enumeration value="Work Request"/>
        </xsd:restriction>
      </xsd:simpleType>
    </xsd:element>
    <xsd:element name="FunctionDescriptor" ma:index="9" nillable="true" ma:displayName="FunctionDescriptor" ma:internalName="FunctionDescriptor">
      <xsd:simpleType>
        <xsd:restriction base="dms:Unknown"/>
      </xsd:simpleType>
    </xsd:element>
    <xsd:element name="ActivityDescriptor" ma:index="10" nillable="true" ma:displayName="ActivityDescriptor" ma:internalName="ActivityDescriptor">
      <xsd:simpleType>
        <xsd:restriction base="dms:Unknown"/>
      </xsd:simpleType>
    </xsd:element>
    <xsd:element name="Security_x0020_Classification" ma:index="11" nillable="true" ma:displayName="Security Classification" ma:default="Unclassified" ma:format="Dropdown" ma:internalName="Security_x0020_Classification">
      <xsd:simpleType>
        <xsd:restriction base="dms:Choice">
          <xsd:enumeration value="Highly Protected"/>
          <xsd:enumeration value="In-Confidence"/>
          <xsd:enumeration value="Protected"/>
          <xsd:enumeration value="Public Domain"/>
          <xsd:enumeration value="Strictly Confidential"/>
          <xsd:enumeration value="Unclassified"/>
        </xsd:restriction>
      </xsd:simpleType>
    </xsd:element>
    <xsd:element name="Security_x0020_Caveat" ma:index="12" nillable="true" ma:displayName="Security Caveat" ma:internalName="Security_x0020_Caveat">
      <xsd:simpleType>
        <xsd:restriction base="dms:Unknown"/>
      </xsd:simpleType>
    </xsd:element>
    <xsd:element name="Record_x0020_ID" ma:index="13" nillable="true" ma:displayName="Record ID" ma:internalName="Record_x0020_ID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ActivityDescriptor xmlns="db612986-8bec-4044-b689-513b0c42c278">Sampling and Analysis</ActivityDescriptor>
    <Security_x0020_Caveat xmlns="db612986-8bec-4044-b689-513b0c42c278" xsi:nil="true"/>
    <Security_x0020_Classification xmlns="db612986-8bec-4044-b689-513b0c42c278">Unclassified</Security_x0020_Classification>
    <Record_x0020_Type xmlns="db612986-8bec-4044-b689-513b0c42c278">Document</Record_x0020_Type>
    <FunctionDescriptor xmlns="db612986-8bec-4044-b689-513b0c42c278">Analytical Services</FunctionDescriptor>
    <Record_x0020_ID xmlns="db612986-8bec-4044-b689-513b0c42c27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BAE14B-3C7D-4075-9216-3FC3BAE81B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12986-8bec-4044-b689-513b0c42c27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EAEA3A0-810D-4CF2-97CF-2ACC3086804D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db612986-8bec-4044-b689-513b0c42c27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8D13E5C-1FF3-47BA-81B0-41E1969CBC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428</TotalTime>
  <Words>889</Words>
  <Application>Microsoft Office PowerPoint</Application>
  <PresentationFormat>Diavoorstelling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Calibri</vt:lpstr>
      <vt:lpstr>Constantia</vt:lpstr>
      <vt:lpstr>Courier New</vt:lpstr>
      <vt:lpstr>Wingdings</vt:lpstr>
      <vt:lpstr>Wingdings 2</vt:lpstr>
      <vt:lpstr>Flow</vt:lpstr>
      <vt:lpstr>AS/NZS 4020 – Testing of Products for use in contact with Drinking Water.</vt:lpstr>
      <vt:lpstr>Who is the AWQC?</vt:lpstr>
      <vt:lpstr>What does AS/NZS 4020 mean?</vt:lpstr>
      <vt:lpstr>Overview of the requirements of AS/NZS 4020.</vt:lpstr>
      <vt:lpstr>AS/NZS 4020 Looks at the following:</vt:lpstr>
      <vt:lpstr>Comparing the requirements of AS/NZS 4020. </vt:lpstr>
      <vt:lpstr>    Sample Extraction Procedure for use with Water-Heating Systems. </vt:lpstr>
      <vt:lpstr>How do we Test?</vt:lpstr>
      <vt:lpstr>How do we Test?</vt:lpstr>
      <vt:lpstr>What do I need to organise a  test?</vt:lpstr>
      <vt:lpstr>Solar Systems to AS/NZS 4020.</vt:lpstr>
      <vt:lpstr>What do I need to know?</vt:lpstr>
      <vt:lpstr>Where might there be issues?</vt:lpstr>
      <vt:lpstr>Conclusion.</vt:lpstr>
      <vt:lpstr>Contact us for further assistance. </vt:lpstr>
    </vt:vector>
  </TitlesOfParts>
  <Company>South Australian Water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AS/NZS 4020 – Testing of Products for use in contact with Drinking Water.</dc:title>
  <dc:creator>ch000548</dc:creator>
  <cp:lastModifiedBy>Carlo Scheerder</cp:lastModifiedBy>
  <cp:revision>48</cp:revision>
  <dcterms:created xsi:type="dcterms:W3CDTF">2012-11-05T02:14:38Z</dcterms:created>
  <dcterms:modified xsi:type="dcterms:W3CDTF">2019-08-26T07:35:40Z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0x01010900C1B0FBFE0CDE11DD86745C0D56D8959300DA15F5B189379A49A06360242B2C933546003D618E44A4487547A3D9AFA3CFB50B94</vt:lpwstr>
  </property>
</Properties>
</file>